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9" r:id="rId2"/>
    <p:sldId id="282" r:id="rId3"/>
    <p:sldId id="281" r:id="rId4"/>
    <p:sldId id="271" r:id="rId5"/>
    <p:sldId id="270" r:id="rId6"/>
    <p:sldId id="273" r:id="rId7"/>
    <p:sldId id="276" r:id="rId8"/>
    <p:sldId id="275" r:id="rId9"/>
    <p:sldId id="274" r:id="rId10"/>
    <p:sldId id="283" r:id="rId11"/>
    <p:sldId id="28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6303" autoAdjust="0"/>
  </p:normalViewPr>
  <p:slideViewPr>
    <p:cSldViewPr>
      <p:cViewPr varScale="1">
        <p:scale>
          <a:sx n="75" d="100"/>
          <a:sy n="75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A005-4D96-4645-8A58-AE07C182520B}" type="datetimeFigureOut">
              <a:rPr lang="ru-RU" smtClean="0"/>
              <a:pPr/>
              <a:t>20.03.2026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37D3-AAB8-4051-8928-DCFEEAC1C1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A005-4D96-4645-8A58-AE07C182520B}" type="datetimeFigureOut">
              <a:rPr lang="ru-RU" smtClean="0"/>
              <a:pPr/>
              <a:t>20.03.2026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37D3-AAB8-4051-8928-DCFEEAC1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A005-4D96-4645-8A58-AE07C182520B}" type="datetimeFigureOut">
              <a:rPr lang="ru-RU" smtClean="0"/>
              <a:pPr/>
              <a:t>20.03.2026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37D3-AAB8-4051-8928-DCFEEAC1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A005-4D96-4645-8A58-AE07C182520B}" type="datetimeFigureOut">
              <a:rPr lang="ru-RU" smtClean="0"/>
              <a:pPr/>
              <a:t>20.03.2026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37D3-AAB8-4051-8928-DCFEEAC1C1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A005-4D96-4645-8A58-AE07C182520B}" type="datetimeFigureOut">
              <a:rPr lang="ru-RU" smtClean="0"/>
              <a:pPr/>
              <a:t>20.03.2026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37D3-AAB8-4051-8928-DCFEEAC1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A005-4D96-4645-8A58-AE07C182520B}" type="datetimeFigureOut">
              <a:rPr lang="ru-RU" smtClean="0"/>
              <a:pPr/>
              <a:t>20.03.2026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37D3-AAB8-4051-8928-DCFEEAC1C1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A005-4D96-4645-8A58-AE07C182520B}" type="datetimeFigureOut">
              <a:rPr lang="ru-RU" smtClean="0"/>
              <a:pPr/>
              <a:t>20.03.2026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37D3-AAB8-4051-8928-DCFEEAC1C1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A005-4D96-4645-8A58-AE07C182520B}" type="datetimeFigureOut">
              <a:rPr lang="ru-RU" smtClean="0"/>
              <a:pPr/>
              <a:t>20.03.2026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37D3-AAB8-4051-8928-DCFEEAC1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A005-4D96-4645-8A58-AE07C182520B}" type="datetimeFigureOut">
              <a:rPr lang="ru-RU" smtClean="0"/>
              <a:pPr/>
              <a:t>20.03.2026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37D3-AAB8-4051-8928-DCFEEAC1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A005-4D96-4645-8A58-AE07C182520B}" type="datetimeFigureOut">
              <a:rPr lang="ru-RU" smtClean="0"/>
              <a:pPr/>
              <a:t>20.03.2026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37D3-AAB8-4051-8928-DCFEEAC1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A005-4D96-4645-8A58-AE07C182520B}" type="datetimeFigureOut">
              <a:rPr lang="ru-RU" smtClean="0"/>
              <a:pPr/>
              <a:t>20.03.2026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37D3-AAB8-4051-8928-DCFEEAC1C1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BE0A005-4D96-4645-8A58-AE07C182520B}" type="datetimeFigureOut">
              <a:rPr lang="ru-RU" smtClean="0"/>
              <a:pPr/>
              <a:t>20.03.2026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A237D3-AAB8-4051-8928-DCFEEAC1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445624" cy="380729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Музейная </a:t>
            </a:r>
            <a:r>
              <a:rPr lang="ru-RU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педагогика и экскурсионно-краеведческая коррекция - направление активизации развития обучающихся с </a:t>
            </a:r>
            <a:r>
              <a:rPr lang="ru-RU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РАС</a:t>
            </a:r>
            <a:r>
              <a:rPr lang="ru-RU" sz="40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+mn-lt"/>
              </a:rPr>
            </a:br>
            <a:r>
              <a:rPr lang="ru-RU" sz="28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+mn-lt"/>
              </a:rPr>
            </a:br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Девиз деятельности: "Принять, понять, помочь!"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+mn-lt"/>
              </a:rPr>
            </a:b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308304" y="5229200"/>
            <a:ext cx="1378496" cy="108016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7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67744" y="620688"/>
            <a:ext cx="6400800" cy="5472608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>
                <a:solidFill>
                  <a:schemeClr val="bg2">
                    <a:lumMod val="50000"/>
                  </a:schemeClr>
                </a:solidFill>
              </a:rPr>
              <a:t>Заключение</a:t>
            </a:r>
          </a:p>
          <a:p>
            <a:r>
              <a:rPr lang="ru-RU" sz="7200" b="1" dirty="0">
                <a:solidFill>
                  <a:schemeClr val="bg2">
                    <a:lumMod val="50000"/>
                  </a:schemeClr>
                </a:solidFill>
              </a:rPr>
              <a:t>Музейная педагогика — это не дополнение к образованию, а его трансформация.</a:t>
            </a:r>
          </a:p>
          <a:p>
            <a:endParaRPr lang="ru-RU" sz="7200" dirty="0"/>
          </a:p>
          <a:p>
            <a:r>
              <a:rPr lang="ru-RU" sz="7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Для детей с РАС</a:t>
            </a:r>
            <a:r>
              <a:rPr lang="ru-RU" sz="7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endParaRPr lang="ru-RU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7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Музей становится местом понимания, а не страха</a:t>
            </a:r>
          </a:p>
          <a:p>
            <a:r>
              <a:rPr lang="ru-RU" sz="7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Экскурсия — не выход за пределы зоны комфорта, а расширение её</a:t>
            </a:r>
          </a:p>
          <a:p>
            <a:r>
              <a:rPr lang="ru-RU" sz="7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Краеведение — связь с миром через родной край</a:t>
            </a:r>
          </a:p>
          <a:p>
            <a:r>
              <a:rPr lang="ru-RU" sz="7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Цель:</a:t>
            </a:r>
          </a:p>
          <a:p>
            <a:r>
              <a:rPr lang="ru-RU" sz="7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Создать инклюзивное общество, где каждый ребёнок может учиться, чувствовать и вдохновляться — в своём темпе, своими способами.</a:t>
            </a:r>
          </a:p>
          <a:p>
            <a:pPr marL="45720" indent="0">
              <a:buNone/>
            </a:pPr>
            <a:endParaRPr lang="ru-RU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7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" indent="0">
              <a:buNone/>
            </a:pPr>
            <a:r>
              <a:rPr lang="ru-RU" sz="8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</a:t>
            </a:r>
            <a:r>
              <a:rPr lang="ru-RU" sz="8000" dirty="0" smtClean="0">
                <a:solidFill>
                  <a:srgbClr val="C00000"/>
                </a:solidFill>
              </a:rPr>
              <a:t> </a:t>
            </a:r>
            <a:r>
              <a:rPr lang="ru-RU" sz="8000" dirty="0">
                <a:solidFill>
                  <a:srgbClr val="C00000"/>
                </a:solidFill>
              </a:rPr>
              <a:t>«Я понял. Я здесь. Я — часть этого </a:t>
            </a:r>
            <a:r>
              <a:rPr lang="ru-RU" sz="8000" dirty="0" smtClean="0">
                <a:solidFill>
                  <a:srgbClr val="C00000"/>
                </a:solidFill>
              </a:rPr>
              <a:t>мира!»</a:t>
            </a:r>
            <a:endParaRPr lang="ru-RU" sz="800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C:\Users\Л И Д И Я\Downloads\IMG_20260320_104622_2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208823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 И Д И Я\Downloads\IMG_20260320_104613_8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208823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Л И Д И Я\Downloads\IMG_20260320_104559_0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4" y="4725144"/>
            <a:ext cx="2952328" cy="201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91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907704" y="2060848"/>
            <a:ext cx="6400800" cy="417646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Спасибо за внимание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!</a:t>
            </a:r>
            <a:endParaRPr lang="en-US" sz="3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000" dirty="0" smtClean="0"/>
              <a:t>Контакты</a:t>
            </a:r>
            <a:r>
              <a:rPr lang="en-US" sz="2000" dirty="0" smtClean="0"/>
              <a:t>: lidiyanaseredina@mail.ru</a:t>
            </a:r>
            <a:endParaRPr lang="ru-RU" sz="2000" dirty="0"/>
          </a:p>
          <a:p>
            <a:r>
              <a:rPr lang="ru-RU" sz="2000" dirty="0" smtClean="0"/>
              <a:t>Середина Лидия Ивановна</a:t>
            </a:r>
            <a:r>
              <a:rPr lang="en-US" sz="2000" dirty="0" smtClean="0"/>
              <a:t>, </a:t>
            </a:r>
            <a:r>
              <a:rPr lang="ru-RU" sz="2000" dirty="0" smtClean="0"/>
              <a:t>руководитель школьного музея</a:t>
            </a:r>
          </a:p>
          <a:p>
            <a:r>
              <a:rPr lang="ru-RU" sz="2000" dirty="0" smtClean="0"/>
              <a:t>ГБУ КО ОО «школа-интернат п</a:t>
            </a:r>
            <a:r>
              <a:rPr lang="en-US" sz="2000" dirty="0" smtClean="0"/>
              <a:t>. C</a:t>
            </a:r>
            <a:r>
              <a:rPr lang="ru-RU" sz="2000" dirty="0" err="1" smtClean="0"/>
              <a:t>основка</a:t>
            </a:r>
            <a:endParaRPr lang="ru-RU" sz="2000" dirty="0" smtClean="0"/>
          </a:p>
          <a:p>
            <a:endParaRPr lang="ru-RU" sz="2000" dirty="0"/>
          </a:p>
          <a:p>
            <a:endParaRPr lang="en-US" sz="2000" dirty="0" smtClean="0"/>
          </a:p>
          <a:p>
            <a:pPr marL="45720" indent="0">
              <a:buNone/>
            </a:pPr>
            <a:r>
              <a:rPr lang="ru-RU" sz="2000" dirty="0" smtClean="0"/>
              <a:t>                                                            </a:t>
            </a:r>
            <a:r>
              <a:rPr lang="en-US" sz="2000" dirty="0" smtClean="0"/>
              <a:t>2026</a:t>
            </a:r>
            <a:r>
              <a:rPr lang="ru-RU" sz="2000" dirty="0" smtClean="0"/>
              <a:t>г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25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445624" cy="380729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Инклюзивная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образовательная стратегия через культуру и краеведение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endParaRPr lang="ru-RU" sz="40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32856"/>
            <a:ext cx="6400800" cy="4320480"/>
          </a:xfrm>
        </p:spPr>
      </p:pic>
    </p:spTree>
    <p:extLst>
      <p:ext uri="{BB962C8B-B14F-4D97-AF65-F5344CB8AC3E}">
        <p14:creationId xmlns:p14="http://schemas.microsoft.com/office/powerpoint/2010/main" val="127916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Кто такие дети с РАС?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35696" y="1340768"/>
            <a:ext cx="6400800" cy="4392488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Ключевые особенности:</a:t>
            </a:r>
          </a:p>
          <a:p>
            <a:endParaRPr lang="ru-RU" sz="2600" dirty="0"/>
          </a:p>
          <a:p>
            <a:r>
              <a:rPr lang="ru-RU" sz="2600" dirty="0"/>
              <a:t>Особенности социального взаимодействия</a:t>
            </a:r>
          </a:p>
          <a:p>
            <a:r>
              <a:rPr lang="ru-RU" sz="2600" dirty="0"/>
              <a:t>Сенсорная </a:t>
            </a:r>
            <a:r>
              <a:rPr lang="ru-RU" sz="2600" dirty="0" err="1"/>
              <a:t>гипер</a:t>
            </a:r>
            <a:r>
              <a:rPr lang="ru-RU" sz="2600" dirty="0"/>
              <a:t>- или </a:t>
            </a:r>
            <a:r>
              <a:rPr lang="ru-RU" sz="2600" dirty="0" err="1"/>
              <a:t>гипочувствительность</a:t>
            </a:r>
            <a:endParaRPr lang="ru-RU" sz="2600" dirty="0"/>
          </a:p>
          <a:p>
            <a:r>
              <a:rPr lang="ru-RU" sz="2600" dirty="0"/>
              <a:t>Стремление к предсказуемости и рутине</a:t>
            </a:r>
          </a:p>
          <a:p>
            <a:r>
              <a:rPr lang="ru-RU" sz="2600" dirty="0"/>
              <a:t>Преобладание визуального </a:t>
            </a:r>
            <a:r>
              <a:rPr lang="ru-RU" sz="2600" dirty="0" smtClean="0"/>
              <a:t>мышления</a:t>
            </a:r>
          </a:p>
          <a:p>
            <a:pPr marL="45720" indent="0">
              <a:buNone/>
            </a:pPr>
            <a:endParaRPr lang="ru-RU" sz="2600" dirty="0"/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Педагогическая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задача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600" dirty="0"/>
              <a:t>Создавать среду, где обучение происходит без стресса, через конкретный опыт, а не абстракции.</a:t>
            </a:r>
          </a:p>
          <a:p>
            <a:endParaRPr lang="ru-RU" sz="2600" dirty="0"/>
          </a:p>
          <a:p>
            <a:endParaRPr lang="ru-RU" dirty="0"/>
          </a:p>
        </p:txBody>
      </p:sp>
      <p:pic>
        <p:nvPicPr>
          <p:cNvPr id="1026" name="Picture 2" descr="C:\Users\Л И Д И Я\Desktop\Глаз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8" y="692696"/>
            <a:ext cx="1543416" cy="111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 И Д И Я\Desktop\Ух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04" y="2276872"/>
            <a:ext cx="115212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Л И Д И Я\Desktop\Голов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4" y="4509120"/>
            <a:ext cx="1566684" cy="166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Л И Д И Я\Desktop\Руки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341230"/>
            <a:ext cx="12573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168" y="1805980"/>
            <a:ext cx="1543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визуальное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342" y="4005064"/>
            <a:ext cx="1338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сенсорное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342" y="6381328"/>
            <a:ext cx="1684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структура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638132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тактильное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2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 И Д И Я\Desktop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17032"/>
            <a:ext cx="3347864" cy="296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10324"/>
            <a:ext cx="8229600" cy="770404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Что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такое музейная педагогика?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836712"/>
            <a:ext cx="78488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Определение:</a:t>
            </a:r>
          </a:p>
          <a:p>
            <a:r>
              <a:rPr lang="ru-RU" dirty="0"/>
              <a:t>Образовательная практика музеев, основанная на непосредственном взаимодействии с культурными и историческими объектами</a:t>
            </a:r>
            <a:r>
              <a:rPr lang="ru-RU" dirty="0" smtClean="0"/>
              <a:t>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Принципы для РАС:</a:t>
            </a:r>
          </a:p>
          <a:p>
            <a:endParaRPr lang="ru-RU" dirty="0"/>
          </a:p>
          <a:p>
            <a:r>
              <a:rPr lang="ru-RU" dirty="0"/>
              <a:t>✅ Визуальная и тактильная подача</a:t>
            </a:r>
          </a:p>
          <a:p>
            <a:r>
              <a:rPr lang="ru-RU" dirty="0"/>
              <a:t>✅ Чёткая структура и предсказуемость</a:t>
            </a:r>
          </a:p>
          <a:p>
            <a:r>
              <a:rPr lang="ru-RU" dirty="0"/>
              <a:t>✅ Минимизация сенсорной перегрузки</a:t>
            </a:r>
          </a:p>
          <a:p>
            <a:r>
              <a:rPr lang="ru-RU" dirty="0"/>
              <a:t>✅ Использование социальных историй и визуальных </a:t>
            </a:r>
            <a:r>
              <a:rPr lang="ru-RU" dirty="0" smtClean="0"/>
              <a:t>расписаний</a:t>
            </a:r>
          </a:p>
          <a:p>
            <a:endParaRPr lang="ru-RU" dirty="0"/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Преимущество:</a:t>
            </a:r>
          </a:p>
          <a:p>
            <a:endParaRPr lang="ru-RU" dirty="0"/>
          </a:p>
          <a:p>
            <a:r>
              <a:rPr lang="ru-RU" dirty="0"/>
              <a:t>Музей — это безопасное пространство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экспериментов, </a:t>
            </a:r>
            <a:r>
              <a:rPr lang="ru-RU" dirty="0" smtClean="0"/>
              <a:t>исследований</a:t>
            </a:r>
          </a:p>
          <a:p>
            <a:r>
              <a:rPr lang="ru-RU" dirty="0" smtClean="0"/>
              <a:t> </a:t>
            </a:r>
            <a:r>
              <a:rPr lang="ru-RU" dirty="0"/>
              <a:t>и социального обучения.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64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568952" cy="2016224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Экскурсионно-краеведческая коррекция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Что это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?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+mn-lt"/>
              </a:rPr>
            </a:br>
            <a:r>
              <a:rPr lang="ru-RU" sz="1800" dirty="0">
                <a:solidFill>
                  <a:schemeClr val="tx1"/>
                </a:solidFill>
                <a:latin typeface="+mn-lt"/>
              </a:rPr>
              <a:t>Сочетание изучения региональной культуры, природы и истории с коррекционными целями.</a:t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r>
              <a:rPr lang="ru-RU" sz="18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Цели для детей с РАС: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r>
              <a:rPr lang="ru-RU" sz="18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r>
              <a:rPr lang="ru-RU" sz="1800" dirty="0">
                <a:solidFill>
                  <a:schemeClr val="tx1"/>
                </a:solidFill>
                <a:latin typeface="+mn-lt"/>
              </a:rPr>
              <a:t>Развитие внимания и памяти</a:t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r>
              <a:rPr lang="ru-RU" sz="1800" dirty="0">
                <a:solidFill>
                  <a:schemeClr val="tx1"/>
                </a:solidFill>
                <a:latin typeface="+mn-lt"/>
              </a:rPr>
              <a:t>Формирование навыков ориентации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в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пространстве</a:t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r>
              <a:rPr lang="ru-RU" sz="1800" dirty="0">
                <a:solidFill>
                  <a:schemeClr val="tx1"/>
                </a:solidFill>
                <a:latin typeface="+mn-lt"/>
              </a:rPr>
              <a:t>Обогащение речи и расширение словаря</a:t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r>
              <a:rPr lang="ru-RU" sz="1800" dirty="0">
                <a:solidFill>
                  <a:schemeClr val="tx1"/>
                </a:solidFill>
                <a:latin typeface="+mn-lt"/>
              </a:rPr>
              <a:t>Снижение тревожности через знакомую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среду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>Формат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экскурсии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20–40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минут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>Предварительная подготовка (фото, социальная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история)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Возможность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перерывов и укрытий</a:t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</a:rPr>
              <a:t>Использование ПЭКС, карточек, альтернативной коммуникации</a:t>
            </a:r>
            <a:br>
              <a:rPr lang="ru-RU" sz="1600" dirty="0">
                <a:solidFill>
                  <a:schemeClr val="tx1"/>
                </a:solidFill>
                <a:latin typeface="+mn-lt"/>
              </a:rPr>
            </a:br>
            <a:r>
              <a:rPr lang="ru-RU" sz="18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+mn-lt"/>
              </a:rPr>
            </a:b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ПЭКС -  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система альтернативной и дополнительной коммуникации, 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+mn-lt"/>
              </a:rPr>
            </a:b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основанная 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на обмене карточками с изображениями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56792"/>
            <a:ext cx="3635896" cy="2736304"/>
          </a:xfrm>
        </p:spPr>
      </p:pic>
    </p:spTree>
    <p:extLst>
      <p:ext uri="{BB962C8B-B14F-4D97-AF65-F5344CB8AC3E}">
        <p14:creationId xmlns:p14="http://schemas.microsoft.com/office/powerpoint/2010/main" val="187536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 И Д И Я\Desktop\Деревь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84984"/>
            <a:ext cx="468052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116632"/>
            <a:ext cx="6408712" cy="1440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Почему это работает? Преимущества</a:t>
            </a:r>
          </a:p>
          <a:p>
            <a:pPr marL="137160" indent="0">
              <a:buNone/>
            </a:pP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674884"/>
              </p:ext>
            </p:extLst>
          </p:nvPr>
        </p:nvGraphicFramePr>
        <p:xfrm>
          <a:off x="431032" y="563260"/>
          <a:ext cx="8029400" cy="264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4981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Направление развития	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Эффект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Когнитивное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Ассоциации через реальные объекты, а не картинки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Социальное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Постепенное включение в группу без давления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Речевое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Практика вопросов: «Что это?», «Можно тронуть?»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Эмоциональное	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Положительный опыт, снижение тревожности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Практическое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Учатся ждать, выбирать маршрут, следовать расписанию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65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01007"/>
            <a:ext cx="5112568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756592" y="0"/>
            <a:ext cx="9793088" cy="3484984"/>
          </a:xfrm>
        </p:spPr>
        <p:txBody>
          <a:bodyPr>
            <a:normAutofit fontScale="85000" lnSpcReduction="20000"/>
          </a:bodyPr>
          <a:lstStyle/>
          <a:p>
            <a:pPr marL="137160" indent="0" algn="ctr">
              <a:buNone/>
            </a:pPr>
            <a:endParaRPr lang="ru-RU" sz="2400" b="1" dirty="0" smtClean="0"/>
          </a:p>
          <a:p>
            <a:pPr marL="137160" indent="0" algn="ctr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Методы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и примеры организации</a:t>
            </a:r>
          </a:p>
          <a:p>
            <a:pPr marL="137160" indent="0" algn="ctr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интегрированных проектов</a:t>
            </a: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Организация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интегрированных проектов на основе</a:t>
            </a:r>
          </a:p>
          <a:p>
            <a:pPr marL="137160" indent="0" algn="ctr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музейной педагогики включает несколько этапов:</a:t>
            </a:r>
          </a:p>
          <a:p>
            <a:pPr marL="137160" indent="0" algn="ctr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планирование, реализацию и оценку. Ключевой</a:t>
            </a:r>
          </a:p>
          <a:p>
            <a:pPr marL="137160" indent="0" algn="ctr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принцип — индивидуализация: проекты</a:t>
            </a:r>
          </a:p>
          <a:p>
            <a:pPr marL="137160" indent="0" algn="ctr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адаптируются под уровень развития ребёнка, с</a:t>
            </a:r>
          </a:p>
          <a:p>
            <a:pPr marL="137160" indent="0" algn="ctr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использованием визуальных, тактильных и</a:t>
            </a:r>
          </a:p>
          <a:p>
            <a:pPr marL="137160" indent="0" algn="ctr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интерактивных методов.</a:t>
            </a:r>
          </a:p>
        </p:txBody>
      </p:sp>
    </p:spTree>
    <p:extLst>
      <p:ext uri="{BB962C8B-B14F-4D97-AF65-F5344CB8AC3E}">
        <p14:creationId xmlns:p14="http://schemas.microsoft.com/office/powerpoint/2010/main" val="191808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64704"/>
            <a:ext cx="4176464" cy="347472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«Для ребёнка с РАС музей — не место, где что-то рассказывают,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а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место, где можно понять мир своими чувствами.»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172" y="548680"/>
            <a:ext cx="421196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04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5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2300" y="116632"/>
            <a:ext cx="7750100" cy="4709160"/>
          </a:xfrm>
        </p:spPr>
        <p:txBody>
          <a:bodyPr>
            <a:normAutofit fontScale="47500" lnSpcReduction="20000"/>
          </a:bodyPr>
          <a:lstStyle/>
          <a:p>
            <a:pPr marL="137160" indent="0" algn="ctr">
              <a:buNone/>
            </a:pPr>
            <a:endParaRPr lang="ru-RU" sz="4100" b="1" dirty="0" smtClean="0">
              <a:solidFill>
                <a:schemeClr val="bg1"/>
              </a:solidFill>
            </a:endParaRPr>
          </a:p>
          <a:p>
            <a:pPr marL="137160" indent="0" algn="ctr">
              <a:buNone/>
            </a:pPr>
            <a:r>
              <a:rPr lang="ru-RU" sz="4100" b="1" dirty="0" smtClean="0">
                <a:solidFill>
                  <a:schemeClr val="bg1"/>
                </a:solidFill>
              </a:rPr>
              <a:t>Успешные </a:t>
            </a:r>
            <a:r>
              <a:rPr lang="ru-RU" sz="4100" b="1" dirty="0">
                <a:solidFill>
                  <a:schemeClr val="bg1"/>
                </a:solidFill>
              </a:rPr>
              <a:t>практики в России</a:t>
            </a:r>
          </a:p>
          <a:p>
            <a:pPr marL="137160" indent="0" algn="ctr">
              <a:buNone/>
            </a:pPr>
            <a:r>
              <a:rPr lang="ru-RU" sz="41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1. Музей Калининграда</a:t>
            </a:r>
          </a:p>
          <a:p>
            <a:pPr marL="137160" indent="0" algn="ctr">
              <a:buNone/>
            </a:pPr>
            <a:r>
              <a:rPr lang="ru-RU" sz="41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→ «Тихие экскурсии»: пониженный свет, тактильные экспонаты, без громкой речи</a:t>
            </a:r>
          </a:p>
          <a:p>
            <a:pPr marL="137160" indent="0" algn="ctr">
              <a:buNone/>
            </a:pPr>
            <a:endParaRPr lang="ru-RU" sz="41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137160" indent="0" algn="ctr">
              <a:buNone/>
            </a:pPr>
            <a:r>
              <a:rPr lang="ru-RU" sz="41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2. Музей природы </a:t>
            </a:r>
            <a:r>
              <a:rPr lang="ru-RU" sz="41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парк «Куршская коса»</a:t>
            </a:r>
            <a:endParaRPr lang="ru-RU" sz="41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137160" indent="0" algn="ctr">
              <a:buNone/>
            </a:pPr>
            <a:r>
              <a:rPr lang="ru-RU" sz="41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→ «Сенсорные дорожки»: ищи по запаху, текстуре, звуку</a:t>
            </a:r>
          </a:p>
          <a:p>
            <a:pPr marL="137160" indent="0" algn="ctr">
              <a:buNone/>
            </a:pPr>
            <a:endParaRPr lang="ru-RU" sz="41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137160" indent="0" algn="ctr">
              <a:buNone/>
            </a:pPr>
            <a:r>
              <a:rPr lang="ru-RU" sz="41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3. Санкт-Петербург: «Музей для всех»</a:t>
            </a:r>
          </a:p>
          <a:p>
            <a:pPr marL="137160" indent="0" algn="ctr">
              <a:buNone/>
            </a:pPr>
            <a:r>
              <a:rPr lang="ru-RU" sz="41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→ Сопровождение дефектологами</a:t>
            </a:r>
          </a:p>
          <a:p>
            <a:pPr marL="137160" indent="0" algn="ctr">
              <a:buNone/>
            </a:pPr>
            <a:r>
              <a:rPr lang="ru-RU" sz="41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→ Эмоциональный термометр для оценки состояния ребёнка</a:t>
            </a:r>
          </a:p>
          <a:p>
            <a:pPr marL="137160" indent="0">
              <a:buNone/>
            </a:pPr>
            <a:endParaRPr lang="ru-RU" sz="4100" b="1" dirty="0"/>
          </a:p>
          <a:p>
            <a:pPr marL="137160" indent="0">
              <a:buNone/>
            </a:pPr>
            <a:endParaRPr lang="ru-RU" sz="4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68" y="4581128"/>
            <a:ext cx="3731235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81128"/>
            <a:ext cx="3888432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03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602</TotalTime>
  <Words>422</Words>
  <Application>Microsoft Office PowerPoint</Application>
  <PresentationFormat>Экран (4:3)</PresentationFormat>
  <Paragraphs>91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Музейная педагогика и экскурсионно-краеведческая коррекция - направление активизации развития обучающихся с РАС  Девиз деятельности: "Принять, понять, помочь!" </vt:lpstr>
      <vt:lpstr>Инклюзивная образовательная стратегия через культуру и краеведение </vt:lpstr>
      <vt:lpstr>Кто такие дети с РАС? </vt:lpstr>
      <vt:lpstr>Презентация PowerPoint</vt:lpstr>
      <vt:lpstr>Экскурсионно-краеведческая коррекция Что это? Сочетание изучения региональной культуры, природы и истории с коррекционными целями.  Цели для детей с РАС:  Развитие внимания и памяти Формирование навыков ориентации  в пространстве Обогащение речи и расширение словаря Снижение тревожности через знакомую  среду Формат экскурсии: 20–40 минут Предварительная подготовка (фото, социальная история)   Возможность перерывов и укрытий Использование ПЭКС, карточек, альтернативной коммуникации  ПЭКС -  система альтернативной и дополнительной коммуникации,  основанная на обмене карточками с изображениями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Ильин Александр 10 класс Гбоу с(к)о школа-интернат п.Сосновка</dc:title>
  <dc:creator>student</dc:creator>
  <cp:lastModifiedBy>Л И Д И Я</cp:lastModifiedBy>
  <cp:revision>59</cp:revision>
  <dcterms:created xsi:type="dcterms:W3CDTF">2014-10-02T07:10:16Z</dcterms:created>
  <dcterms:modified xsi:type="dcterms:W3CDTF">2026-03-20T09:03:22Z</dcterms:modified>
</cp:coreProperties>
</file>